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grandir" charset="1" panose="00000500000000000000"/>
      <p:regular r:id="rId21"/>
    </p:embeddedFont>
    <p:embeddedFont>
      <p:font typeface="Agrandir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gif" Type="http://schemas.openxmlformats.org/officeDocument/2006/relationships/image"/><Relationship Id="rId3" Target="../media/image1.gif" Type="http://schemas.openxmlformats.org/officeDocument/2006/relationships/image"/><Relationship Id="rId4" Target="../media/image13.gif" Type="http://schemas.openxmlformats.org/officeDocument/2006/relationships/image"/><Relationship Id="rId5" Target="../media/image39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gif" Type="http://schemas.openxmlformats.org/officeDocument/2006/relationships/image"/><Relationship Id="rId11" Target="../media/image47.gif" Type="http://schemas.openxmlformats.org/officeDocument/2006/relationships/image"/><Relationship Id="rId12" Target="../media/image48.gif" Type="http://schemas.openxmlformats.org/officeDocument/2006/relationships/image"/><Relationship Id="rId13" Target="../media/image13.gif" Type="http://schemas.openxmlformats.org/officeDocument/2006/relationships/image"/><Relationship Id="rId14" Target="../media/image10.gif" Type="http://schemas.openxmlformats.org/officeDocument/2006/relationships/image"/><Relationship Id="rId15" Target="https://github.com/vivek-github23/Case_study_sentiment.git" TargetMode="External" Type="http://schemas.openxmlformats.org/officeDocument/2006/relationships/hyperlink"/><Relationship Id="rId2" Target="../media/image40.gif" Type="http://schemas.openxmlformats.org/officeDocument/2006/relationships/image"/><Relationship Id="rId3" Target="../media/image41.gif" Type="http://schemas.openxmlformats.org/officeDocument/2006/relationships/image"/><Relationship Id="rId4" Target="../media/image3.gif" Type="http://schemas.openxmlformats.org/officeDocument/2006/relationships/image"/><Relationship Id="rId5" Target="../media/image42.gif" Type="http://schemas.openxmlformats.org/officeDocument/2006/relationships/image"/><Relationship Id="rId6" Target="../media/image43.gif" Type="http://schemas.openxmlformats.org/officeDocument/2006/relationships/image"/><Relationship Id="rId7" Target="../media/image44.gif" Type="http://schemas.openxmlformats.org/officeDocument/2006/relationships/image"/><Relationship Id="rId8" Target="../media/image45.gif" Type="http://schemas.openxmlformats.org/officeDocument/2006/relationships/image"/><Relationship Id="rId9" Target="../media/image4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slide3.xml" Type="http://schemas.openxmlformats.org/officeDocument/2006/relationships/slide"/><Relationship Id="rId8" Target="slide4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gif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3.gif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gif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2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34468" y="3137051"/>
            <a:ext cx="12286259" cy="211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12425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CASE 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34468" y="5470990"/>
            <a:ext cx="12286259" cy="60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Sentiment Analysis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11339" y="92167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11339" y="3268589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11339" y="5508478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1339" y="785539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6481" y="4829050"/>
            <a:ext cx="7678331" cy="3240396"/>
          </a:xfrm>
          <a:custGeom>
            <a:avLst/>
            <a:gdLst/>
            <a:ahLst/>
            <a:cxnLst/>
            <a:rect r="r" b="b" t="t" l="l"/>
            <a:pathLst>
              <a:path h="3240396" w="7678331">
                <a:moveTo>
                  <a:pt x="0" y="0"/>
                </a:moveTo>
                <a:lnTo>
                  <a:pt x="7678331" y="0"/>
                </a:lnTo>
                <a:lnTo>
                  <a:pt x="7678331" y="3240397"/>
                </a:lnTo>
                <a:lnTo>
                  <a:pt x="0" y="3240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7259" y="2234867"/>
            <a:ext cx="59567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LSTM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620500" y="1028700"/>
            <a:ext cx="4076092" cy="1119408"/>
            <a:chOff x="0" y="0"/>
            <a:chExt cx="5434789" cy="14925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Precision ~ 0.81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20500" y="3268589"/>
            <a:ext cx="4076092" cy="1119408"/>
            <a:chOff x="0" y="0"/>
            <a:chExt cx="5434789" cy="14925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Recall ~ 0.85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20500" y="5445808"/>
            <a:ext cx="4076092" cy="1119408"/>
            <a:chOff x="0" y="0"/>
            <a:chExt cx="5434789" cy="14925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F1-Score ~ 0.83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20500" y="7748367"/>
            <a:ext cx="4076092" cy="1119408"/>
            <a:chOff x="0" y="0"/>
            <a:chExt cx="5434789" cy="149254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Accuracy ~ 0.83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223655" y="4726671"/>
            <a:ext cx="59567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RoBERTa LLM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20500" y="1028700"/>
            <a:ext cx="4076092" cy="1119408"/>
            <a:chOff x="0" y="0"/>
            <a:chExt cx="5434789" cy="14925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Precision ~ 0.76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11339" y="92167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20500" y="3268589"/>
            <a:ext cx="4076092" cy="1119408"/>
            <a:chOff x="0" y="0"/>
            <a:chExt cx="5434789" cy="14925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Recall ~ 0.72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20500" y="5445808"/>
            <a:ext cx="4076092" cy="1119408"/>
            <a:chOff x="0" y="0"/>
            <a:chExt cx="5434789" cy="149254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F1-Score ~ 0.73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20500" y="7748367"/>
            <a:ext cx="4076092" cy="1119408"/>
            <a:chOff x="0" y="0"/>
            <a:chExt cx="5434789" cy="14925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Accuracy ~ 0.73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111339" y="3268589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11339" y="5508478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11339" y="785539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2386853">
            <a:off x="-3305272" y="-1267467"/>
            <a:ext cx="14322769" cy="1323015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03887" y="2392106"/>
            <a:ext cx="7740113" cy="5911007"/>
          </a:xfrm>
          <a:custGeom>
            <a:avLst/>
            <a:gdLst/>
            <a:ahLst/>
            <a:cxnLst/>
            <a:rect r="r" b="b" t="t" l="l"/>
            <a:pathLst>
              <a:path h="5911007" w="7740113">
                <a:moveTo>
                  <a:pt x="0" y="0"/>
                </a:moveTo>
                <a:lnTo>
                  <a:pt x="7740113" y="0"/>
                </a:lnTo>
                <a:lnTo>
                  <a:pt x="7740113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46427" y="2905959"/>
            <a:ext cx="5372100" cy="4475081"/>
            <a:chOff x="0" y="0"/>
            <a:chExt cx="7162800" cy="59667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7162800" cy="441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Confusion Matrix for best model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11804"/>
              <a:ext cx="7162800" cy="125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LSTM provided best f1-score on the data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2386853">
            <a:off x="-3305272" y="-1267467"/>
            <a:ext cx="14322769" cy="1323015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057668" y="2783596"/>
            <a:ext cx="7086332" cy="5128027"/>
          </a:xfrm>
          <a:custGeom>
            <a:avLst/>
            <a:gdLst/>
            <a:ahLst/>
            <a:cxnLst/>
            <a:rect r="r" b="b" t="t" l="l"/>
            <a:pathLst>
              <a:path h="5128027" w="7086332">
                <a:moveTo>
                  <a:pt x="0" y="0"/>
                </a:moveTo>
                <a:lnTo>
                  <a:pt x="7086332" y="0"/>
                </a:lnTo>
                <a:lnTo>
                  <a:pt x="7086332" y="5128027"/>
                </a:lnTo>
                <a:lnTo>
                  <a:pt x="0" y="512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46427" y="3434597"/>
            <a:ext cx="5372100" cy="3417806"/>
            <a:chOff x="0" y="0"/>
            <a:chExt cx="7162800" cy="45570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7162800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ROC-AUC Curve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2104"/>
              <a:ext cx="7162800" cy="125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LSTM provided best f1-score on the data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4219178"/>
            <a:ext cx="8465475" cy="1848644"/>
            <a:chOff x="0" y="0"/>
            <a:chExt cx="11287299" cy="24648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9487"/>
              <a:ext cx="1128729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98798"/>
            <a:ext cx="524364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Resource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Page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99145" y="2307346"/>
            <a:ext cx="1845129" cy="169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20539" y="6873623"/>
            <a:ext cx="1845129" cy="1299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75721" y="6600915"/>
            <a:ext cx="1813371" cy="18451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099145" y="6613932"/>
            <a:ext cx="1845129" cy="18190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266485" y="4633075"/>
            <a:ext cx="1783857" cy="13300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806800" y="4427671"/>
            <a:ext cx="1845129" cy="174085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961817" y="4375533"/>
            <a:ext cx="1775020" cy="18451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151563" y="4375533"/>
            <a:ext cx="1740292" cy="18451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876769" y="2231481"/>
            <a:ext cx="1651802" cy="184512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651551" y="2231481"/>
            <a:ext cx="1517940" cy="184512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235849" y="2278584"/>
            <a:ext cx="1845129" cy="175092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5197115" y="6666186"/>
            <a:ext cx="1922596" cy="171458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3721891" y="4363286"/>
            <a:ext cx="1474631" cy="186962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5415115"/>
            <a:ext cx="3632835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15" tooltip="https://github.com/vivek-github23/Case_study_sentiment.git"/>
              </a:rPr>
              <a:t>Github </a:t>
            </a:r>
            <a:r>
              <a:rPr lang="en-US" sz="2800" u="sng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Link to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710296"/>
            <a:ext cx="2032159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Vivek Kumar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642301"/>
            <a:ext cx="6330226" cy="2280786"/>
            <a:chOff x="0" y="0"/>
            <a:chExt cx="3460767" cy="1251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767" cy="1251930"/>
            </a:xfrm>
            <a:custGeom>
              <a:avLst/>
              <a:gdLst/>
              <a:ahLst/>
              <a:cxnLst/>
              <a:rect r="r" b="b" t="t" l="l"/>
              <a:pathLst>
                <a:path h="1251930" w="3460767">
                  <a:moveTo>
                    <a:pt x="3336307" y="1251930"/>
                  </a:moveTo>
                  <a:lnTo>
                    <a:pt x="124460" y="1251930"/>
                  </a:lnTo>
                  <a:cubicBezTo>
                    <a:pt x="55880" y="1251930"/>
                    <a:pt x="0" y="1196050"/>
                    <a:pt x="0" y="1127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1127470"/>
                  </a:lnTo>
                  <a:cubicBezTo>
                    <a:pt x="3460767" y="1196050"/>
                    <a:pt x="3404887" y="1251930"/>
                    <a:pt x="3336307" y="125193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57133" y="6963663"/>
            <a:ext cx="334089" cy="357076"/>
          </a:xfrm>
          <a:custGeom>
            <a:avLst/>
            <a:gdLst/>
            <a:ahLst/>
            <a:cxnLst/>
            <a:rect r="r" b="b" t="t" l="l"/>
            <a:pathLst>
              <a:path h="357076" w="334089">
                <a:moveTo>
                  <a:pt x="0" y="0"/>
                </a:moveTo>
                <a:lnTo>
                  <a:pt x="334090" y="0"/>
                </a:lnTo>
                <a:lnTo>
                  <a:pt x="334090" y="357076"/>
                </a:lnTo>
                <a:lnTo>
                  <a:pt x="0" y="35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349112" y="7742536"/>
            <a:ext cx="350132" cy="350132"/>
          </a:xfrm>
          <a:custGeom>
            <a:avLst/>
            <a:gdLst/>
            <a:ahLst/>
            <a:cxnLst/>
            <a:rect r="r" b="b" t="t" l="l"/>
            <a:pathLst>
              <a:path h="350132" w="350132">
                <a:moveTo>
                  <a:pt x="0" y="0"/>
                </a:moveTo>
                <a:lnTo>
                  <a:pt x="350132" y="0"/>
                </a:lnTo>
                <a:lnTo>
                  <a:pt x="350132" y="350132"/>
                </a:lnTo>
                <a:lnTo>
                  <a:pt x="0" y="350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9335" y="7243698"/>
            <a:ext cx="5083313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Contains an overview of stages in the solution to the problem statement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65286"/>
            <a:ext cx="6780460" cy="1756428"/>
            <a:chOff x="0" y="0"/>
            <a:chExt cx="9040614" cy="23419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09000" y="2776259"/>
            <a:ext cx="6907145" cy="868440"/>
            <a:chOff x="0" y="0"/>
            <a:chExt cx="9209527" cy="11579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7" action="ppaction://hlinksldjump"/>
                </a:rPr>
                <a:t>Problem 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Statement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9000" y="4064940"/>
            <a:ext cx="6907145" cy="868440"/>
            <a:chOff x="0" y="0"/>
            <a:chExt cx="9209527" cy="11579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8" action="ppaction://hlinksldjump"/>
                </a:rPr>
                <a:t>Dataset 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&amp; Preprocessing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09000" y="5353620"/>
            <a:ext cx="6907145" cy="868440"/>
            <a:chOff x="0" y="0"/>
            <a:chExt cx="9209527" cy="1157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Models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09000" y="6642301"/>
            <a:ext cx="6907145" cy="868440"/>
            <a:chOff x="0" y="0"/>
            <a:chExt cx="9209527" cy="11579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Performance Evaluation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09000" y="7929841"/>
            <a:ext cx="6907145" cy="868440"/>
            <a:chOff x="0" y="0"/>
            <a:chExt cx="9209527" cy="115792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Final Remarks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144000" y="2427009"/>
            <a:ext cx="7752446" cy="5432981"/>
          </a:xfrm>
          <a:custGeom>
            <a:avLst/>
            <a:gdLst/>
            <a:ahLst/>
            <a:cxnLst/>
            <a:rect r="r" b="b" t="t" l="l"/>
            <a:pathLst>
              <a:path h="5432981" w="7752446">
                <a:moveTo>
                  <a:pt x="0" y="0"/>
                </a:moveTo>
                <a:lnTo>
                  <a:pt x="7752446" y="0"/>
                </a:lnTo>
                <a:lnTo>
                  <a:pt x="7752446" y="5432982"/>
                </a:lnTo>
                <a:lnTo>
                  <a:pt x="0" y="543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217057"/>
            <a:ext cx="7729865" cy="3852886"/>
            <a:chOff x="0" y="0"/>
            <a:chExt cx="10306486" cy="51371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Problem 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72610"/>
              <a:ext cx="10306486" cy="1864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Develop a sentiment analysis model to classify tweets into one of three sentiment categories: negative (-1), neutral (0), or positive (+1).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2983402"/>
            <a:ext cx="8123400" cy="4320196"/>
          </a:xfrm>
          <a:custGeom>
            <a:avLst/>
            <a:gdLst/>
            <a:ahLst/>
            <a:cxnLst/>
            <a:rect r="r" b="b" t="t" l="l"/>
            <a:pathLst>
              <a:path h="4320196" w="8123400">
                <a:moveTo>
                  <a:pt x="0" y="0"/>
                </a:moveTo>
                <a:lnTo>
                  <a:pt x="8123400" y="0"/>
                </a:lnTo>
                <a:lnTo>
                  <a:pt x="8123400" y="4320196"/>
                </a:lnTo>
                <a:lnTo>
                  <a:pt x="0" y="4320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7" t="0" r="-80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2684346"/>
            <a:ext cx="6219145" cy="4918308"/>
            <a:chOff x="0" y="0"/>
            <a:chExt cx="8292193" cy="65577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75373"/>
              <a:ext cx="8292193" cy="4582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There were two datasets train &amp; test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Train dataset contains columns ‘Text’ &amp; ‘category’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 dataset contains column ‘Text’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Train dataset had 154278 rows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 dataset had 12981 rows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8292193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Dataset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806" y="3767451"/>
            <a:ext cx="4887455" cy="3339761"/>
          </a:xfrm>
          <a:custGeom>
            <a:avLst/>
            <a:gdLst/>
            <a:ahLst/>
            <a:cxnLst/>
            <a:rect r="r" b="b" t="t" l="l"/>
            <a:pathLst>
              <a:path h="3339761" w="4887455">
                <a:moveTo>
                  <a:pt x="0" y="0"/>
                </a:moveTo>
                <a:lnTo>
                  <a:pt x="4887455" y="0"/>
                </a:lnTo>
                <a:lnTo>
                  <a:pt x="4887455" y="3339761"/>
                </a:lnTo>
                <a:lnTo>
                  <a:pt x="0" y="333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9824" y="3767451"/>
            <a:ext cx="6108351" cy="3339761"/>
          </a:xfrm>
          <a:custGeom>
            <a:avLst/>
            <a:gdLst/>
            <a:ahLst/>
            <a:cxnLst/>
            <a:rect r="r" b="b" t="t" l="l"/>
            <a:pathLst>
              <a:path h="3339761" w="6108351">
                <a:moveTo>
                  <a:pt x="0" y="0"/>
                </a:moveTo>
                <a:lnTo>
                  <a:pt x="6108352" y="0"/>
                </a:lnTo>
                <a:lnTo>
                  <a:pt x="6108352" y="3339761"/>
                </a:lnTo>
                <a:lnTo>
                  <a:pt x="0" y="333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9" t="-1292" r="-8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2433" y="3767451"/>
            <a:ext cx="4953381" cy="3275423"/>
          </a:xfrm>
          <a:custGeom>
            <a:avLst/>
            <a:gdLst/>
            <a:ahLst/>
            <a:cxnLst/>
            <a:rect r="r" b="b" t="t" l="l"/>
            <a:pathLst>
              <a:path h="3275423" w="4953381">
                <a:moveTo>
                  <a:pt x="0" y="0"/>
                </a:moveTo>
                <a:lnTo>
                  <a:pt x="4953381" y="0"/>
                </a:lnTo>
                <a:lnTo>
                  <a:pt x="4953381" y="3275423"/>
                </a:lnTo>
                <a:lnTo>
                  <a:pt x="0" y="3275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3611" y="7780117"/>
            <a:ext cx="4057650" cy="1087658"/>
            <a:chOff x="0" y="0"/>
            <a:chExt cx="5410200" cy="14502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23825"/>
              <a:ext cx="5410200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Class Distribution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99243"/>
              <a:ext cx="5410200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Slightly imbalanced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5175" y="7780117"/>
            <a:ext cx="4057650" cy="1478183"/>
            <a:chOff x="0" y="0"/>
            <a:chExt cx="5410200" cy="197091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410200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Wordcloud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99243"/>
              <a:ext cx="5410200" cy="1071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Size of word represents frequency in dataset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50299" y="7780117"/>
            <a:ext cx="4057650" cy="1478183"/>
            <a:chOff x="0" y="0"/>
            <a:chExt cx="5410200" cy="197091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5410200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Text Length Distribution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9243"/>
              <a:ext cx="5410200" cy="1071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Frequency distribution of Length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30182" y="1402221"/>
            <a:ext cx="14427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779107" y="1939761"/>
            <a:ext cx="6407477" cy="6407477"/>
          </a:xfrm>
          <a:custGeom>
            <a:avLst/>
            <a:gdLst/>
            <a:ahLst/>
            <a:cxnLst/>
            <a:rect r="r" b="b" t="t" l="l"/>
            <a:pathLst>
              <a:path h="6407477" w="6407477">
                <a:moveTo>
                  <a:pt x="0" y="0"/>
                </a:moveTo>
                <a:lnTo>
                  <a:pt x="6407477" y="0"/>
                </a:lnTo>
                <a:lnTo>
                  <a:pt x="6407477" y="6407478"/>
                </a:lnTo>
                <a:lnTo>
                  <a:pt x="0" y="6407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666757"/>
            <a:ext cx="7413171" cy="6953486"/>
            <a:chOff x="0" y="0"/>
            <a:chExt cx="9884229" cy="92713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9884229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Preprocessing the Text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02104"/>
              <a:ext cx="9884229" cy="596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Several preprocessing steps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Change to lowercase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Removed URL, HTML tags, mentions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Removed emoji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Removed punctuation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Conversion of abbreviations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Removed stopwords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Stemming</a:t>
              </a: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Lemmatization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300" y="1641925"/>
            <a:ext cx="4936341" cy="2708817"/>
          </a:xfrm>
          <a:custGeom>
            <a:avLst/>
            <a:gdLst/>
            <a:ahLst/>
            <a:cxnLst/>
            <a:rect r="r" b="b" t="t" l="l"/>
            <a:pathLst>
              <a:path h="2708817" w="4936341">
                <a:moveTo>
                  <a:pt x="0" y="0"/>
                </a:moveTo>
                <a:lnTo>
                  <a:pt x="4936342" y="0"/>
                </a:lnTo>
                <a:lnTo>
                  <a:pt x="4936342" y="2708817"/>
                </a:lnTo>
                <a:lnTo>
                  <a:pt x="0" y="2708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2300" y="6103487"/>
            <a:ext cx="4936341" cy="2819885"/>
          </a:xfrm>
          <a:custGeom>
            <a:avLst/>
            <a:gdLst/>
            <a:ahLst/>
            <a:cxnLst/>
            <a:rect r="r" b="b" t="t" l="l"/>
            <a:pathLst>
              <a:path h="2819885" w="4936341">
                <a:moveTo>
                  <a:pt x="0" y="0"/>
                </a:moveTo>
                <a:lnTo>
                  <a:pt x="4936342" y="0"/>
                </a:lnTo>
                <a:lnTo>
                  <a:pt x="4936342" y="2819885"/>
                </a:lnTo>
                <a:lnTo>
                  <a:pt x="0" y="2819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62095" y="1952109"/>
            <a:ext cx="4393625" cy="1773150"/>
            <a:chOff x="0" y="0"/>
            <a:chExt cx="5858166" cy="2364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585816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TF-IDF vectorization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1832"/>
              <a:ext cx="5858166" cy="1592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Vectorization of both training &amp; testing data with maximum features ~10,000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895725"/>
            <a:ext cx="6070147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Feature Engineering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62095" y="6198230"/>
            <a:ext cx="4393625" cy="2630400"/>
            <a:chOff x="0" y="0"/>
            <a:chExt cx="5858166" cy="35072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85816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LSTM Tokenization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1832"/>
              <a:ext cx="5858166" cy="2735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4" indent="-237492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Maximum length of tokens in a single comment ~297</a:t>
              </a:r>
            </a:p>
            <a:p>
              <a:pPr algn="l" marL="474984" indent="-237492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Number of words to be included in the tokenization ~50,000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2471" y="2616582"/>
            <a:ext cx="527244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Naive Bayes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62471" y="4334986"/>
            <a:ext cx="527244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LSTM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17344" y="6232143"/>
            <a:ext cx="596269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RoBERTa LLM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5961" y="3016315"/>
            <a:ext cx="6034442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Accuracy ~ 0.70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5961" y="4734719"/>
            <a:ext cx="6034442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Accuracy ~ 0.83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5961" y="6631876"/>
            <a:ext cx="6034442" cy="51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Accuracy ~ 0.73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743750" y="591292"/>
            <a:ext cx="4264082" cy="161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  <a:spcBef>
                <a:spcPct val="0"/>
              </a:spcBef>
            </a:pPr>
            <a:r>
              <a:rPr lang="en-US" sz="814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MODELS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11339" y="92167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11339" y="3268589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11339" y="5508478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1339" y="785539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5726" y="4726945"/>
            <a:ext cx="7861698" cy="3676543"/>
          </a:xfrm>
          <a:custGeom>
            <a:avLst/>
            <a:gdLst/>
            <a:ahLst/>
            <a:cxnLst/>
            <a:rect r="r" b="b" t="t" l="l"/>
            <a:pathLst>
              <a:path h="3676543" w="7861698">
                <a:moveTo>
                  <a:pt x="0" y="0"/>
                </a:moveTo>
                <a:lnTo>
                  <a:pt x="7861698" y="0"/>
                </a:lnTo>
                <a:lnTo>
                  <a:pt x="7861698" y="3676543"/>
                </a:lnTo>
                <a:lnTo>
                  <a:pt x="0" y="3676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8187" y="1957608"/>
            <a:ext cx="59567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NAIVE BAYES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620500" y="1028700"/>
            <a:ext cx="4076092" cy="1119408"/>
            <a:chOff x="0" y="0"/>
            <a:chExt cx="5434789" cy="14925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Precision ~ 0.79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20500" y="3268589"/>
            <a:ext cx="4076092" cy="1119408"/>
            <a:chOff x="0" y="0"/>
            <a:chExt cx="5434789" cy="14925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Recall ~ 0.74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20500" y="5445808"/>
            <a:ext cx="4076092" cy="1119408"/>
            <a:chOff x="0" y="0"/>
            <a:chExt cx="5434789" cy="14925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F1-Score ~ 0.73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20500" y="7748367"/>
            <a:ext cx="4076092" cy="1119408"/>
            <a:chOff x="0" y="0"/>
            <a:chExt cx="5434789" cy="149254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Accuracy ~ 0.70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41577"/>
              <a:ext cx="5434789" cy="55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DAGYwV5ryjM</dc:identifier>
  <dcterms:modified xsi:type="dcterms:W3CDTF">2011-08-01T06:04:30Z</dcterms:modified>
  <cp:revision>1</cp:revision>
  <dc:title>CASE STUDY</dc:title>
</cp:coreProperties>
</file>